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2.svg" ContentType="image/svg+xml"/>
  <Override PartName="/ppt/media/image74.svg" ContentType="image/svg+xml"/>
  <Override PartName="/ppt/media/image7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47</c:v>
                </c:pt>
                <c:pt idx="2">
                  <c:v>50</c:v>
                </c:pt>
                <c:pt idx="3">
                  <c:v>41</c:v>
                </c:pt>
                <c:pt idx="4">
                  <c:v>47</c:v>
                </c:pt>
                <c:pt idx="5">
                  <c:v>40</c:v>
                </c:pt>
                <c:pt idx="6">
                  <c:v>42</c:v>
                </c:pt>
                <c:pt idx="7">
                  <c:v>41</c:v>
                </c:pt>
                <c:pt idx="8">
                  <c:v>40</c:v>
                </c:pt>
                <c:pt idx="9">
                  <c:v>42</c:v>
                </c:pt>
                <c:pt idx="10">
                  <c:v>40</c:v>
                </c:pt>
                <c:pt idx="11">
                  <c:v>43</c:v>
                </c:pt>
                <c:pt idx="12">
                  <c:v>43</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30</c:v>
                </c:pt>
                <c:pt idx="2">
                  <c:v>25</c:v>
                </c:pt>
                <c:pt idx="3">
                  <c:v>28</c:v>
                </c:pt>
                <c:pt idx="4">
                  <c:v>29</c:v>
                </c:pt>
                <c:pt idx="5">
                  <c:v>27</c:v>
                </c:pt>
                <c:pt idx="6">
                  <c:v>26</c:v>
                </c:pt>
                <c:pt idx="7">
                  <c:v>26</c:v>
                </c:pt>
                <c:pt idx="8">
                  <c:v>29</c:v>
                </c:pt>
                <c:pt idx="9">
                  <c:v>34</c:v>
                </c:pt>
                <c:pt idx="10">
                  <c:v>34</c:v>
                </c:pt>
                <c:pt idx="11">
                  <c:v>33</c:v>
                </c:pt>
                <c:pt idx="12">
                  <c:v>34</c:v>
                </c:pt>
                <c:pt idx="13">
                  <c:v>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19</c:v>
                </c:pt>
                <c:pt idx="1">
                  <c:v>18</c:v>
                </c:pt>
                <c:pt idx="2">
                  <c:v>15</c:v>
                </c:pt>
                <c:pt idx="3">
                  <c:v>19</c:v>
                </c:pt>
                <c:pt idx="4">
                  <c:v>20</c:v>
                </c:pt>
                <c:pt idx="5">
                  <c:v>20</c:v>
                </c:pt>
                <c:pt idx="6">
                  <c:v>20</c:v>
                </c:pt>
                <c:pt idx="7">
                  <c:v>22</c:v>
                </c:pt>
                <c:pt idx="8">
                  <c:v>17</c:v>
                </c:pt>
                <c:pt idx="9">
                  <c:v>19</c:v>
                </c:pt>
                <c:pt idx="10">
                  <c:v>23</c:v>
                </c:pt>
                <c:pt idx="11">
                  <c:v>15</c:v>
                </c:pt>
                <c:pt idx="12">
                  <c:v>15</c:v>
                </c:pt>
                <c:pt idx="13">
                  <c:v>15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40</c:v>
                </c:pt>
                <c:pt idx="2">
                  <c:v>49</c:v>
                </c:pt>
                <c:pt idx="3">
                  <c:v>44</c:v>
                </c:pt>
                <c:pt idx="4">
                  <c:v>40</c:v>
                </c:pt>
                <c:pt idx="5">
                  <c:v>50</c:v>
                </c:pt>
                <c:pt idx="6">
                  <c:v>41</c:v>
                </c:pt>
                <c:pt idx="7">
                  <c:v>44</c:v>
                </c:pt>
                <c:pt idx="8">
                  <c:v>42</c:v>
                </c:pt>
                <c:pt idx="9">
                  <c:v>42</c:v>
                </c:pt>
                <c:pt idx="10">
                  <c:v>50</c:v>
                </c:pt>
                <c:pt idx="11">
                  <c:v>43</c:v>
                </c:pt>
                <c:pt idx="12">
                  <c:v>40</c:v>
                </c:pt>
                <c:pt idx="13">
                  <c:v>49</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32</c:v>
                </c:pt>
                <c:pt idx="2">
                  <c:v>30</c:v>
                </c:pt>
                <c:pt idx="3">
                  <c:v>26</c:v>
                </c:pt>
                <c:pt idx="4">
                  <c:v>32</c:v>
                </c:pt>
                <c:pt idx="5">
                  <c:v>30</c:v>
                </c:pt>
                <c:pt idx="6">
                  <c:v>30</c:v>
                </c:pt>
                <c:pt idx="7">
                  <c:v>35</c:v>
                </c:pt>
                <c:pt idx="8">
                  <c:v>32</c:v>
                </c:pt>
                <c:pt idx="9">
                  <c:v>35</c:v>
                </c:pt>
                <c:pt idx="10">
                  <c:v>28</c:v>
                </c:pt>
                <c:pt idx="11">
                  <c:v>34</c:v>
                </c:pt>
                <c:pt idx="12">
                  <c:v>33</c:v>
                </c:pt>
                <c:pt idx="13">
                  <c:v>33</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24</c:v>
                </c:pt>
                <c:pt idx="1">
                  <c:v>22</c:v>
                </c:pt>
                <c:pt idx="2">
                  <c:v>20</c:v>
                </c:pt>
                <c:pt idx="3">
                  <c:v>19</c:v>
                </c:pt>
                <c:pt idx="4">
                  <c:v>19</c:v>
                </c:pt>
                <c:pt idx="5">
                  <c:v>25</c:v>
                </c:pt>
                <c:pt idx="6">
                  <c:v>15</c:v>
                </c:pt>
                <c:pt idx="7">
                  <c:v>16</c:v>
                </c:pt>
                <c:pt idx="8">
                  <c:v>25</c:v>
                </c:pt>
                <c:pt idx="9">
                  <c:v>15</c:v>
                </c:pt>
                <c:pt idx="10">
                  <c:v>16</c:v>
                </c:pt>
                <c:pt idx="11">
                  <c:v>22</c:v>
                </c:pt>
                <c:pt idx="12">
                  <c:v>19</c:v>
                </c:pt>
                <c:pt idx="13">
                  <c:v>22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50</c:v>
                </c:pt>
                <c:pt idx="2">
                  <c:v>49</c:v>
                </c:pt>
                <c:pt idx="3">
                  <c:v>46</c:v>
                </c:pt>
                <c:pt idx="4">
                  <c:v>45</c:v>
                </c:pt>
                <c:pt idx="5">
                  <c:v>44</c:v>
                </c:pt>
                <c:pt idx="6">
                  <c:v>40</c:v>
                </c:pt>
                <c:pt idx="7">
                  <c:v>49</c:v>
                </c:pt>
                <c:pt idx="8">
                  <c:v>43</c:v>
                </c:pt>
                <c:pt idx="9">
                  <c:v>49</c:v>
                </c:pt>
                <c:pt idx="10">
                  <c:v>44</c:v>
                </c:pt>
                <c:pt idx="11">
                  <c:v>43</c:v>
                </c:pt>
                <c:pt idx="12">
                  <c:v>47</c:v>
                </c:pt>
                <c:pt idx="13">
                  <c:v>40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31</c:v>
                </c:pt>
                <c:pt idx="2">
                  <c:v>30</c:v>
                </c:pt>
                <c:pt idx="3">
                  <c:v>29</c:v>
                </c:pt>
                <c:pt idx="4">
                  <c:v>27</c:v>
                </c:pt>
                <c:pt idx="5">
                  <c:v>27</c:v>
                </c:pt>
                <c:pt idx="6">
                  <c:v>30</c:v>
                </c:pt>
                <c:pt idx="7">
                  <c:v>31</c:v>
                </c:pt>
                <c:pt idx="8">
                  <c:v>31</c:v>
                </c:pt>
                <c:pt idx="9">
                  <c:v>26</c:v>
                </c:pt>
                <c:pt idx="10">
                  <c:v>30</c:v>
                </c:pt>
                <c:pt idx="11">
                  <c:v>30</c:v>
                </c:pt>
                <c:pt idx="12">
                  <c:v>33</c:v>
                </c:pt>
                <c:pt idx="13">
                  <c:v>30</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24</c:v>
                </c:pt>
                <c:pt idx="1">
                  <c:v>22</c:v>
                </c:pt>
                <c:pt idx="2">
                  <c:v>23</c:v>
                </c:pt>
                <c:pt idx="3">
                  <c:v>19</c:v>
                </c:pt>
                <c:pt idx="4">
                  <c:v>17</c:v>
                </c:pt>
                <c:pt idx="5">
                  <c:v>21</c:v>
                </c:pt>
                <c:pt idx="6">
                  <c:v>19</c:v>
                </c:pt>
                <c:pt idx="7">
                  <c:v>22</c:v>
                </c:pt>
                <c:pt idx="8">
                  <c:v>19</c:v>
                </c:pt>
                <c:pt idx="9">
                  <c:v>25</c:v>
                </c:pt>
                <c:pt idx="10">
                  <c:v>16</c:v>
                </c:pt>
                <c:pt idx="11">
                  <c:v>25</c:v>
                </c:pt>
                <c:pt idx="12">
                  <c:v>23</c:v>
                </c:pt>
                <c:pt idx="13">
                  <c:v>23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 Id="rId4" Type="http://schemas.microsoft.com/office/2007/relationships/hdphoto" Target="../media/hdphoto7.wdp"/><Relationship Id="rId5" Type="http://schemas.openxmlformats.org/officeDocument/2006/relationships/image" Target="../media/image39.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image" Target="../media/image47.png"/><Relationship Id="rId5" Type="http://schemas.microsoft.com/office/2007/relationships/hdphoto" Target="../media/hdphoto10.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5.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3.png"/><Relationship Id="rId3" Type="http://schemas.microsoft.com/office/2007/relationships/hdphoto" Target="../media/hdphoto11.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4.png"/><Relationship Id="rId4" Type="http://schemas.microsoft.com/office/2007/relationships/hdphoto" Target="../media/hdphoto12.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microsoft.com/office/2007/relationships/hdphoto" Target="../media/hdphoto13.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microsoft.com/office/2007/relationships/hdphoto" Target="../media/hdphoto14.wdp"/><Relationship Id="rId4" Type="http://schemas.openxmlformats.org/officeDocument/2006/relationships/image" Target="../media/image4.png"/><Relationship Id="rId5" Type="http://schemas.openxmlformats.org/officeDocument/2006/relationships/image" Target="../media/image57.png"/><Relationship Id="rId6" Type="http://schemas.openxmlformats.org/officeDocument/2006/relationships/image" Target="../media/image58.GIF"/><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microsoft.com/office/2007/relationships/hdphoto" Target="../media/hdphoto15.wdp"/><Relationship Id="rId11" Type="http://schemas.openxmlformats.org/officeDocument/2006/relationships/image" Target="../media/image62.png"/><Relationship Id="rId12" Type="http://schemas.microsoft.com/office/2007/relationships/hdphoto" Target="../media/hdphoto16.wdp"/><Relationship Id="rId13" Type="http://schemas.openxmlformats.org/officeDocument/2006/relationships/image" Target="../media/image63.png"/><Relationship Id="rId14" Type="http://schemas.microsoft.com/office/2007/relationships/hdphoto" Target="../media/hdphoto17.wdp"/><Relationship Id="rId15" Type="http://schemas.openxmlformats.org/officeDocument/2006/relationships/image" Target="../media/image64.png"/><Relationship Id="rId16"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8.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9.png"/><Relationship Id="rId7" Type="http://schemas.openxmlformats.org/officeDocument/2006/relationships/hyperlink" Target="https://www.facebook.com/STI4SDG/" TargetMode="External"/><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svg"/><Relationship Id="rId11" Type="http://schemas.openxmlformats.org/officeDocument/2006/relationships/image" Target="../media/image73.png"/><Relationship Id="rId12" Type="http://schemas.openxmlformats.org/officeDocument/2006/relationships/image" Target="../media/image74.svg"/><Relationship Id="rId13" Type="http://schemas.openxmlformats.org/officeDocument/2006/relationships/image" Target="../media/image75.png"/><Relationship Id="rId14" Type="http://schemas.openxmlformats.org/officeDocument/2006/relationships/image" Target="../media/image76.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Institute of Electrical and Electronics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ROBOTAXI market is driven by technological advancements in artificial intelligence, increased investments in autonomous vehicle technologies, and government initiatives promoting autonomous cars. Major stakeholders include tech giants and automotive firms racing to gain a competitive edge, such as Waymo, Tesla, and Uber. The market is witnessing a trend towards collaborations among key players to broaden technology capabilities. However, regulatory hurdles and safety concerns pose some challenges. Future growth is anticipated with improved infrastructure, reduction in traveling costs, and increasing user acceptance suggesting that robotaxis could soon revolutionize urban commuting.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Advancements in Autonomous Vehicle Technology: The rise of advanced technologies such as machine learning, AI, and IoT is transforming the transportation sector globally. Autonomous vehicle technology, a key enabler for the robotaxi market, is witnessing significant technological advancements. Improved sensor-based technology, advanced mapping, and new algorithms are facilitating safer and more efficient self-driving vehicles. Furthermore, the development of 5G and IoT infrastructure is enhancing vehicle connectivity, paving the path for the next generation of autonomous taxi services.
Government Initiatives and Regulatory Support: Government support and regulatory approvals are crucial enablers for the global robotaxi market. Several governments worldwide are actively pushing for the adoption of autonomous vehicles as a solution to reduce traffic congestion, pollution, and accidents. Authorities are fostering a conducive environment for this market with initiatives such as the creation of dedicated lanes, set regulations for testing and commercial deployment, and the offering of investment incentives. This support is proving instrumental in overcoming challenges related to safety and infrastructure, thus accelerating the growth of the robotaxi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progress and innovation in autonomous driving technologies have become a key driver for the global Robotaxi market. Companies from different corners of the world are investing heavily in the research and development of the autonomous driving system, believing it to be the future of transportation. Alphabet Inc's Waymo (a Google spin-off), Uber Technologies, Tesla, and other prominent tech companies have entered into the self-driving market, designing their versions of autonomous vehicles. Waymo, for instance, has been conducting pilot tests of their self-driving cars in different parts of the United States and has pioneered numerous advancements in this field.
Another example of the increasing interest in autonomous vehicles is General Motors' Cruise division. This self-driving car unit of GM has also made significant strides in the field, testing their vehicles extensively in San Francisco. Moreover, traditional auto manufacturers like Ford, Audi, and BMW are also actively involved in developing self-driving cars, signaling a future where Robotaxis might become commonplace. These companies' active involvement and the swift technological advancements in the autonomous vehicle field make it a top driver for the Robotaxi market.
The reason behind this increasing trend towards self-driving vehicles stems from their potential benefits. They are proposed as a solution to numerous transportation issues like traffic congestion and high costs associated with owning a vehicle. At the same time, they also promise increased safety, as an overwhelming majority of road accidents are caused by human error, which may be significantly reduced by autonomous systems. Hence, the autonomous driving system's potential advantages are also contributing to the rise of the Robotaxi market worldwide.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Increasing Trends of Autonomous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autonomous taxi industry, or 'robotaxi', face deep regulatory and legal challenges as their main constraint to growth and market expansion. Although autonomous driving technology is rapidly advancing, many countries around the world are yet to establish defined legal frameworks, regulations, and safety standards specifically for autonomous vehicles. This creates uncertainty for robotaxi operators and could potentially restrict their development and deployment on a mass scale. For instance, in the event of an accident involving a robotaxi, the legal responsibilities and liabilities are not well-defined, thereby leading to potential legal disputes.
As an example, Uber's self-driving car fatally hit a pedestrian in Arizona, USA, in 2018, prompting a nationwide debate on who would be held liable in such circumstances: the car's manufacturer, the software developer, or the vehicle owner. Despite advancements in technology, this question remains unanswered, causing hesitation for potential investors and stakeholders in the robotaxi market. Similar legal roadblocks are experienced in different countries as well, impeding the market's progression.
Moreover, the regulatory disagreement within and between nations over safety standards, testing procedures, and data privacy rules for a robotaxi presents additional barriers. Hence, for the robotaxi industry to truly flourish, worldwide legal and regulatory uniformity is needed. But achieving this regulatory harmony may take time due to the complex nature of autonomous vehicle technology and the differing legal milieu between countries, thereby serving as a significant challenge to the global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5.9. Case Study Analysis</a:t>
                      </a:r>
                    </a:p>
                  </a:txBody>
                  <a:tcPr>
                    <a:noFill/>
                    <a:lnL>
                      <a:noFill/>
                    </a:lnL>
                    <a:lnR>
                      <a:noFill/>
                    </a:lnR>
                    <a:lnT>
                      <a:noFill/>
                    </a:lnT>
                    <a:lnB>
                      <a:noFill/>
                    </a:lnB>
                  </a:tcPr>
                </a:tc>
                <a:tc>
                  <a:txBody>
                    <a:bodyPr/>
                    <a:lstStyle/>
                    <a:p>
                      <a:pPr>
                        <a:defRPr sz="1100" b="1">
                          <a:solidFill>
                            <a:srgbClr val="7030A0"/>
                          </a:solidFill>
                          <a:latin typeface="Pooppins"/>
                        </a:defRPr>
                      </a:pPr>
                      <a:r>
                        <a:t>8. Global ROBOTAXI Market Size by Component (2025-2032)</a:t>
                      </a:r>
                    </a:p>
                  </a:txBody>
                  <a:tcPr>
                    <a:noFill/>
                    <a:lnL>
                      <a:noFill/>
                    </a:lnL>
                    <a:lnR>
                      <a:noFill/>
                    </a:lnR>
                    <a:lnT>
                      <a:noFill/>
                    </a:lnT>
                    <a:lnB>
                      <a:noFill/>
                    </a:lnB>
                  </a:tcPr>
                </a:tc>
              </a:tr>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0">
                          <a:solidFill>
                            <a:srgbClr val="000000"/>
                          </a:solidFill>
                          <a:latin typeface="Pooppins"/>
                        </a:defRPr>
                      </a:pPr>
                      <a:r>
                        <a:t>          8.1. Hardware</a:t>
                      </a:r>
                    </a:p>
                  </a:txBody>
                  <a:tcPr>
                    <a:noFill/>
                    <a:lnL>
                      <a:noFill/>
                    </a:lnL>
                    <a:lnR>
                      <a:noFill/>
                    </a:lnR>
                    <a:lnT>
                      <a:noFill/>
                    </a:lnT>
                    <a:lnB>
                      <a:noFill/>
                    </a:lnB>
                  </a:tcPr>
                </a:tc>
              </a:tr>
              <a:tr h="349623">
                <a:tc>
                  <a:txBody>
                    <a:bodyPr/>
                    <a:lstStyle/>
                    <a:p>
                      <a:pPr>
                        <a:defRPr sz="1100" b="1">
                          <a:solidFill>
                            <a:srgbClr val="7030A0"/>
                          </a:solidFill>
                          <a:latin typeface="Pooppins"/>
                        </a:defRPr>
                      </a:pPr>
                      <a:r>
                        <a:t>6. Global ROBOTAXI Market Size by Vehicle Type (2025-2032)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(2025-2032)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32">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11.1.2. Canada</a:t>
                      </a:r>
                    </a:p>
                  </a:txBody>
                  <a:tcPr>
                    <a:noFill/>
                    <a:lnL>
                      <a:noFill/>
                    </a:lnL>
                    <a:lnR>
                      <a:noFill/>
                    </a:lnR>
                    <a:lnT>
                      <a:noFill/>
                    </a:lnT>
                    <a:lnB>
                      <a:noFill/>
                    </a:lnB>
                  </a:tcPr>
                </a:tc>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32">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13724</TotalTime>
  <Words>2454</Words>
  <Application>Microsoft Office PowerPoint</Application>
  <PresentationFormat>Widescreen</PresentationFormat>
  <Paragraphs>504</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92</cp:revision>
  <dcterms:created xsi:type="dcterms:W3CDTF">2024-08-12T13:13:25Z</dcterms:created>
  <dcterms:modified xsi:type="dcterms:W3CDTF">2025-09-16T05:32:15Z</dcterms:modified>
</cp:coreProperties>
</file>